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
      <p:font typeface="Roboto Mon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RobotoMono-regular.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boldItalic.fntdata"/><Relationship Id="rId30" Type="http://schemas.openxmlformats.org/officeDocument/2006/relationships/font" Target="fonts/RobotoMon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6cc1a2bc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6cc1a2bc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From text is where it shines compared to Parquet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jowanza.com/blog/which-hadoop-file-format-should-i-u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14.jp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70578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One Data Format To Rule Them All</a:t>
            </a:r>
            <a:endParaRPr/>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Tips &amp; Hints on the wonderful world of data engineering</a:t>
            </a:r>
            <a:endParaRPr b="1" sz="1400"/>
          </a:p>
        </p:txBody>
      </p:sp>
      <p:pic>
        <p:nvPicPr>
          <p:cNvPr id="178" name="Google Shape;178;p18"/>
          <p:cNvPicPr preferRelativeResize="0"/>
          <p:nvPr/>
        </p:nvPicPr>
        <p:blipFill>
          <a:blip r:embed="rId3">
            <a:alphaModFix/>
          </a:blip>
          <a:stretch>
            <a:fillRect/>
          </a:stretch>
        </p:blipFill>
        <p:spPr>
          <a:xfrm>
            <a:off x="5805947" y="2356425"/>
            <a:ext cx="1458350" cy="1261475"/>
          </a:xfrm>
          <a:prstGeom prst="rect">
            <a:avLst/>
          </a:prstGeom>
          <a:noFill/>
          <a:ln>
            <a:noFill/>
          </a:ln>
        </p:spPr>
      </p:pic>
      <p:sp>
        <p:nvSpPr>
          <p:cNvPr id="179" name="Google Shape;179;p18"/>
          <p:cNvSpPr/>
          <p:nvPr/>
        </p:nvSpPr>
        <p:spPr>
          <a:xfrm>
            <a:off x="287250" y="98750"/>
            <a:ext cx="8680200" cy="31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Alexander Niculescu DATA 607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27"/>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Parquet Deep Dive</a:t>
            </a:r>
            <a:endParaRPr/>
          </a:p>
          <a:p>
            <a:pPr indent="0" lvl="0" marL="0" rtl="0" algn="l">
              <a:spcBef>
                <a:spcPts val="0"/>
              </a:spcBef>
              <a:spcAft>
                <a:spcPts val="0"/>
              </a:spcAft>
              <a:buNone/>
            </a:pPr>
            <a:r>
              <a:t/>
            </a:r>
            <a:endParaRPr b="0"/>
          </a:p>
        </p:txBody>
      </p:sp>
      <p:pic>
        <p:nvPicPr>
          <p:cNvPr id="275" name="Google Shape;275;p27"/>
          <p:cNvPicPr preferRelativeResize="0"/>
          <p:nvPr/>
        </p:nvPicPr>
        <p:blipFill>
          <a:blip r:embed="rId3">
            <a:alphaModFix/>
          </a:blip>
          <a:stretch>
            <a:fillRect/>
          </a:stretch>
        </p:blipFill>
        <p:spPr>
          <a:xfrm>
            <a:off x="4821400" y="726900"/>
            <a:ext cx="4215075" cy="3264617"/>
          </a:xfrm>
          <a:prstGeom prst="rect">
            <a:avLst/>
          </a:prstGeom>
          <a:noFill/>
          <a:ln>
            <a:noFill/>
          </a:ln>
        </p:spPr>
      </p:pic>
      <p:pic>
        <p:nvPicPr>
          <p:cNvPr id="276" name="Google Shape;276;p27"/>
          <p:cNvPicPr preferRelativeResize="0"/>
          <p:nvPr/>
        </p:nvPicPr>
        <p:blipFill rotWithShape="1">
          <a:blip r:embed="rId4">
            <a:alphaModFix/>
          </a:blip>
          <a:srcRect b="0" l="0" r="54646" t="0"/>
          <a:stretch/>
        </p:blipFill>
        <p:spPr>
          <a:xfrm>
            <a:off x="215425" y="1773450"/>
            <a:ext cx="4147124" cy="3176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28"/>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ORC vs Parquet</a:t>
            </a:r>
            <a:endParaRPr/>
          </a:p>
        </p:txBody>
      </p:sp>
      <p:sp>
        <p:nvSpPr>
          <p:cNvPr id="282" name="Google Shape;282;p28"/>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3" name="Google Shape;283;p28"/>
          <p:cNvPicPr preferRelativeResize="0"/>
          <p:nvPr/>
        </p:nvPicPr>
        <p:blipFill>
          <a:blip r:embed="rId3">
            <a:alphaModFix/>
          </a:blip>
          <a:stretch>
            <a:fillRect/>
          </a:stretch>
        </p:blipFill>
        <p:spPr>
          <a:xfrm>
            <a:off x="4173475" y="505775"/>
            <a:ext cx="4808300" cy="4700528"/>
          </a:xfrm>
          <a:prstGeom prst="rect">
            <a:avLst/>
          </a:prstGeom>
          <a:noFill/>
          <a:ln>
            <a:noFill/>
          </a:ln>
        </p:spPr>
      </p:pic>
      <p:pic>
        <p:nvPicPr>
          <p:cNvPr id="284" name="Google Shape;284;p28"/>
          <p:cNvPicPr preferRelativeResize="0"/>
          <p:nvPr/>
        </p:nvPicPr>
        <p:blipFill>
          <a:blip r:embed="rId4">
            <a:alphaModFix/>
          </a:blip>
          <a:stretch>
            <a:fillRect/>
          </a:stretch>
        </p:blipFill>
        <p:spPr>
          <a:xfrm>
            <a:off x="272913" y="1806650"/>
            <a:ext cx="4215075" cy="326461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88" name="Shape 288"/>
        <p:cNvGrpSpPr/>
        <p:nvPr/>
      </p:nvGrpSpPr>
      <p:grpSpPr>
        <a:xfrm>
          <a:off x="0" y="0"/>
          <a:ext cx="0" cy="0"/>
          <a:chOff x="0" y="0"/>
          <a:chExt cx="0" cy="0"/>
        </a:xfrm>
      </p:grpSpPr>
      <p:sp>
        <p:nvSpPr>
          <p:cNvPr id="289" name="Google Shape;289;p29"/>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Proposed solution</a:t>
            </a:r>
            <a:endParaRPr sz="1200"/>
          </a:p>
        </p:txBody>
      </p:sp>
      <p:sp>
        <p:nvSpPr>
          <p:cNvPr id="290" name="Google Shape;290;p29"/>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FFFFF"/>
                </a:solidFill>
              </a:rPr>
              <a:t>Use ORC as often as possible</a:t>
            </a:r>
            <a:endParaRPr sz="3000">
              <a:solidFill>
                <a:srgbClr val="FFFFFF"/>
              </a:solidFill>
            </a:endParaRPr>
          </a:p>
          <a:p>
            <a:pPr indent="0" lvl="0" marL="0" rtl="0" algn="l">
              <a:spcBef>
                <a:spcPts val="1600"/>
              </a:spcBef>
              <a:spcAft>
                <a:spcPts val="1600"/>
              </a:spcAft>
              <a:buNone/>
            </a:pPr>
            <a:r>
              <a:rPr lang="en-GB" sz="3000">
                <a:solidFill>
                  <a:srgbClr val="FFFFFF"/>
                </a:solidFill>
              </a:rPr>
              <a:t>	*the exception is if it is a heavy spark shop, then please keep everything in parquet</a:t>
            </a:r>
            <a:endParaRPr sz="3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0"/>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ORC</a:t>
            </a:r>
            <a:endParaRPr/>
          </a:p>
        </p:txBody>
      </p:sp>
      <p:sp>
        <p:nvSpPr>
          <p:cNvPr id="296" name="Google Shape;296;p30"/>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ORC is well supported by AWS, databricks, HortonWorks, and Cloudera</a:t>
            </a:r>
            <a:endParaRPr sz="1100"/>
          </a:p>
        </p:txBody>
      </p:sp>
      <p:sp>
        <p:nvSpPr>
          <p:cNvPr id="297" name="Google Shape;297;p30"/>
          <p:cNvSpPr txBox="1"/>
          <p:nvPr/>
        </p:nvSpPr>
        <p:spPr>
          <a:xfrm>
            <a:off x="9923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t/>
            </a:r>
            <a:endParaRPr b="1" sz="800">
              <a:solidFill>
                <a:schemeClr val="dk1"/>
              </a:solidFill>
              <a:latin typeface="Lato"/>
              <a:ea typeface="Lato"/>
              <a:cs typeface="Lato"/>
              <a:sym typeface="Lato"/>
            </a:endParaRPr>
          </a:p>
        </p:txBody>
      </p:sp>
      <p:sp>
        <p:nvSpPr>
          <p:cNvPr id="298" name="Google Shape;298;p30"/>
          <p:cNvSpPr txBox="1"/>
          <p:nvPr/>
        </p:nvSpPr>
        <p:spPr>
          <a:xfrm>
            <a:off x="7229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90%</a:t>
            </a:r>
            <a:endParaRPr b="1" sz="4800">
              <a:solidFill>
                <a:schemeClr val="dk1"/>
              </a:solidFill>
              <a:latin typeface="Lato"/>
              <a:ea typeface="Lato"/>
              <a:cs typeface="Lato"/>
              <a:sym typeface="Lato"/>
            </a:endParaRPr>
          </a:p>
        </p:txBody>
      </p:sp>
      <p:sp>
        <p:nvSpPr>
          <p:cNvPr id="299" name="Google Shape;299;p30"/>
          <p:cNvSpPr txBox="1"/>
          <p:nvPr/>
        </p:nvSpPr>
        <p:spPr>
          <a:xfrm>
            <a:off x="8426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Smaller than a csv</a:t>
            </a:r>
            <a:endParaRPr b="1" sz="1100">
              <a:solidFill>
                <a:schemeClr val="accent1"/>
              </a:solidFill>
              <a:latin typeface="Lato"/>
              <a:ea typeface="Lato"/>
              <a:cs typeface="Lato"/>
              <a:sym typeface="Lato"/>
            </a:endParaRPr>
          </a:p>
        </p:txBody>
      </p:sp>
      <p:cxnSp>
        <p:nvCxnSpPr>
          <p:cNvPr id="300" name="Google Shape;300;p30"/>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301" name="Google Shape;301;p30"/>
          <p:cNvSpPr txBox="1"/>
          <p:nvPr/>
        </p:nvSpPr>
        <p:spPr>
          <a:xfrm>
            <a:off x="36876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t/>
            </a:r>
            <a:endParaRPr b="1" sz="800">
              <a:solidFill>
                <a:schemeClr val="dk1"/>
              </a:solidFill>
              <a:latin typeface="Lato"/>
              <a:ea typeface="Lato"/>
              <a:cs typeface="Lato"/>
              <a:sym typeface="Lato"/>
            </a:endParaRPr>
          </a:p>
        </p:txBody>
      </p:sp>
      <p:sp>
        <p:nvSpPr>
          <p:cNvPr id="302" name="Google Shape;302;p30"/>
          <p:cNvSpPr txBox="1"/>
          <p:nvPr/>
        </p:nvSpPr>
        <p:spPr>
          <a:xfrm>
            <a:off x="34182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500x</a:t>
            </a:r>
            <a:endParaRPr b="1" sz="4800">
              <a:solidFill>
                <a:schemeClr val="dk1"/>
              </a:solidFill>
              <a:latin typeface="Lato"/>
              <a:ea typeface="Lato"/>
              <a:cs typeface="Lato"/>
              <a:sym typeface="Lato"/>
            </a:endParaRPr>
          </a:p>
        </p:txBody>
      </p:sp>
      <p:sp>
        <p:nvSpPr>
          <p:cNvPr id="303" name="Google Shape;303;p30"/>
          <p:cNvSpPr txBox="1"/>
          <p:nvPr/>
        </p:nvSpPr>
        <p:spPr>
          <a:xfrm>
            <a:off x="35379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Faster queries</a:t>
            </a:r>
            <a:endParaRPr b="1" sz="1100">
              <a:solidFill>
                <a:schemeClr val="accent1"/>
              </a:solidFill>
              <a:latin typeface="Lato"/>
              <a:ea typeface="Lato"/>
              <a:cs typeface="Lato"/>
              <a:sym typeface="Lato"/>
            </a:endParaRPr>
          </a:p>
        </p:txBody>
      </p:sp>
      <p:cxnSp>
        <p:nvCxnSpPr>
          <p:cNvPr id="304" name="Google Shape;304;p30"/>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305" name="Google Shape;305;p30"/>
          <p:cNvSpPr txBox="1"/>
          <p:nvPr/>
        </p:nvSpPr>
        <p:spPr>
          <a:xfrm>
            <a:off x="63829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t/>
            </a:r>
            <a:endParaRPr b="1" sz="800">
              <a:solidFill>
                <a:schemeClr val="dk1"/>
              </a:solidFill>
              <a:latin typeface="Lato"/>
              <a:ea typeface="Lato"/>
              <a:cs typeface="Lato"/>
              <a:sym typeface="Lato"/>
            </a:endParaRPr>
          </a:p>
        </p:txBody>
      </p:sp>
      <p:sp>
        <p:nvSpPr>
          <p:cNvPr id="306" name="Google Shape;306;p30"/>
          <p:cNvSpPr txBox="1"/>
          <p:nvPr/>
        </p:nvSpPr>
        <p:spPr>
          <a:xfrm>
            <a:off x="61135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78%</a:t>
            </a:r>
            <a:endParaRPr b="1" sz="4800">
              <a:solidFill>
                <a:schemeClr val="dk1"/>
              </a:solidFill>
              <a:latin typeface="Lato"/>
              <a:ea typeface="Lato"/>
              <a:cs typeface="Lato"/>
              <a:sym typeface="Lato"/>
            </a:endParaRPr>
          </a:p>
        </p:txBody>
      </p:sp>
      <p:sp>
        <p:nvSpPr>
          <p:cNvPr id="307" name="Google Shape;307;p30"/>
          <p:cNvSpPr txBox="1"/>
          <p:nvPr/>
        </p:nvSpPr>
        <p:spPr>
          <a:xfrm>
            <a:off x="62332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Compression from a text file</a:t>
            </a:r>
            <a:endParaRPr b="1" sz="1100">
              <a:solidFill>
                <a:schemeClr val="accent1"/>
              </a:solidFill>
              <a:latin typeface="Lato"/>
              <a:ea typeface="Lato"/>
              <a:cs typeface="Lato"/>
              <a:sym typeface="Lato"/>
            </a:endParaRPr>
          </a:p>
        </p:txBody>
      </p:sp>
      <p:pic>
        <p:nvPicPr>
          <p:cNvPr id="308" name="Google Shape;308;p30"/>
          <p:cNvPicPr preferRelativeResize="0"/>
          <p:nvPr/>
        </p:nvPicPr>
        <p:blipFill>
          <a:blip r:embed="rId3">
            <a:alphaModFix/>
          </a:blip>
          <a:stretch>
            <a:fillRect/>
          </a:stretch>
        </p:blipFill>
        <p:spPr>
          <a:xfrm>
            <a:off x="1765400" y="919796"/>
            <a:ext cx="1572099" cy="1832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1"/>
          <p:cNvSpPr txBox="1"/>
          <p:nvPr>
            <p:ph type="ctrTitle"/>
          </p:nvPr>
        </p:nvSpPr>
        <p:spPr>
          <a:xfrm>
            <a:off x="729450" y="1322450"/>
            <a:ext cx="4443600" cy="7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Sources Cited</a:t>
            </a:r>
            <a:endParaRPr sz="4800">
              <a:solidFill>
                <a:srgbClr val="000000"/>
              </a:solidFill>
            </a:endParaRPr>
          </a:p>
          <a:p>
            <a:pPr indent="0" lvl="0" marL="0" rtl="0" algn="l">
              <a:spcBef>
                <a:spcPts val="0"/>
              </a:spcBef>
              <a:spcAft>
                <a:spcPts val="0"/>
              </a:spcAft>
              <a:buNone/>
            </a:pPr>
            <a:r>
              <a:t/>
            </a:r>
            <a:endParaRPr sz="4800">
              <a:solidFill>
                <a:srgbClr val="000000"/>
              </a:solidFill>
            </a:endParaRPr>
          </a:p>
        </p:txBody>
      </p:sp>
      <p:sp>
        <p:nvSpPr>
          <p:cNvPr id="314" name="Google Shape;314;p31"/>
          <p:cNvSpPr txBox="1"/>
          <p:nvPr/>
        </p:nvSpPr>
        <p:spPr>
          <a:xfrm>
            <a:off x="2371475" y="2448700"/>
            <a:ext cx="63534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Photos all courtesy of google images</a:t>
            </a:r>
            <a:endParaRPr/>
          </a:p>
          <a:p>
            <a:pPr indent="0" lvl="0" marL="0" rtl="0" algn="l">
              <a:spcBef>
                <a:spcPts val="0"/>
              </a:spcBef>
              <a:spcAft>
                <a:spcPts val="0"/>
              </a:spcAft>
              <a:buNone/>
            </a:pPr>
            <a:r>
              <a:rPr lang="en-GB" u="sng">
                <a:solidFill>
                  <a:schemeClr val="hlink"/>
                </a:solidFill>
                <a:hlinkClick r:id="rId3"/>
              </a:rPr>
              <a:t>https://www.jowanza.com/blog/which-hadoop-file-format-should-i-use</a:t>
            </a:r>
            <a:endParaRPr/>
          </a:p>
          <a:p>
            <a:pPr indent="0" lvl="0" marL="0" rtl="0" algn="l">
              <a:spcBef>
                <a:spcPts val="0"/>
              </a:spcBef>
              <a:spcAft>
                <a:spcPts val="0"/>
              </a:spcAft>
              <a:buNone/>
            </a:pPr>
            <a:r>
              <a:t/>
            </a:r>
            <a:endParaRPr/>
          </a:p>
        </p:txBody>
      </p:sp>
      <p:sp>
        <p:nvSpPr>
          <p:cNvPr id="315" name="Google Shape;315;p31"/>
          <p:cNvSpPr txBox="1"/>
          <p:nvPr/>
        </p:nvSpPr>
        <p:spPr>
          <a:xfrm>
            <a:off x="2719000" y="667475"/>
            <a:ext cx="4731300" cy="4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D4251"/>
                </a:solidFill>
                <a:highlight>
                  <a:srgbClr val="EBF4F7"/>
                </a:highlight>
                <a:latin typeface="Roboto Mono"/>
                <a:ea typeface="Roboto Mono"/>
                <a:cs typeface="Roboto Mono"/>
                <a:sym typeface="Roboto Mono"/>
              </a:rPr>
              <a:t>If you want to try some fun home, turn csv’s into Parquets and Orc files using the </a:t>
            </a:r>
            <a:r>
              <a:rPr b="1" lang="en-GB" sz="1050">
                <a:solidFill>
                  <a:srgbClr val="3D4251"/>
                </a:solidFill>
                <a:highlight>
                  <a:srgbClr val="EBF4F7"/>
                </a:highlight>
                <a:latin typeface="Roboto Mono"/>
                <a:ea typeface="Roboto Mono"/>
                <a:cs typeface="Roboto Mono"/>
                <a:sym typeface="Roboto Mono"/>
              </a:rPr>
              <a:t>sparklyr </a:t>
            </a:r>
            <a:r>
              <a:rPr lang="en-GB" sz="1050">
                <a:solidFill>
                  <a:srgbClr val="3D4251"/>
                </a:solidFill>
                <a:highlight>
                  <a:srgbClr val="EBF4F7"/>
                </a:highlight>
                <a:latin typeface="Roboto Mono"/>
                <a:ea typeface="Roboto Mono"/>
                <a:cs typeface="Roboto Mono"/>
                <a:sym typeface="Roboto Mono"/>
              </a:rPr>
              <a:t>package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3" name="Shape 183"/>
        <p:cNvGrpSpPr/>
        <p:nvPr/>
      </p:nvGrpSpPr>
      <p:grpSpPr>
        <a:xfrm>
          <a:off x="0" y="0"/>
          <a:ext cx="0" cy="0"/>
          <a:chOff x="0" y="0"/>
          <a:chExt cx="0" cy="0"/>
        </a:xfrm>
      </p:grpSpPr>
      <p:sp>
        <p:nvSpPr>
          <p:cNvPr id="184" name="Google Shape;184;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Popular Formats</a:t>
            </a:r>
            <a:endParaRPr/>
          </a:p>
        </p:txBody>
      </p:sp>
      <p:sp>
        <p:nvSpPr>
          <p:cNvPr id="185" name="Google Shape;185;p19"/>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FFFFFF"/>
                </a:solidFill>
                <a:latin typeface="Raleway"/>
                <a:ea typeface="Raleway"/>
                <a:cs typeface="Raleway"/>
                <a:sym typeface="Raleway"/>
              </a:rPr>
              <a:t>Flattened</a:t>
            </a:r>
            <a:endParaRPr b="1" sz="1300">
              <a:solidFill>
                <a:srgbClr val="FFFFFF"/>
              </a:solidFill>
              <a:latin typeface="Raleway"/>
              <a:ea typeface="Raleway"/>
              <a:cs typeface="Raleway"/>
              <a:sym typeface="Raleway"/>
            </a:endParaRPr>
          </a:p>
        </p:txBody>
      </p:sp>
      <p:sp>
        <p:nvSpPr>
          <p:cNvPr id="186" name="Google Shape;186;p19"/>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Parquet</a:t>
            </a:r>
            <a:endParaRPr sz="1300">
              <a:solidFill>
                <a:srgbClr val="FFFFFF"/>
              </a:solidFill>
              <a:latin typeface="Raleway"/>
              <a:ea typeface="Raleway"/>
              <a:cs typeface="Raleway"/>
              <a:sym typeface="Raleway"/>
            </a:endParaRPr>
          </a:p>
        </p:txBody>
      </p:sp>
      <p:sp>
        <p:nvSpPr>
          <p:cNvPr id="187" name="Google Shape;187;p19"/>
          <p:cNvSpPr txBox="1"/>
          <p:nvPr/>
        </p:nvSpPr>
        <p:spPr>
          <a:xfrm>
            <a:off x="1293838" y="3106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Raleway"/>
                <a:ea typeface="Raleway"/>
                <a:cs typeface="Raleway"/>
                <a:sym typeface="Raleway"/>
              </a:rPr>
              <a:t>ORC</a:t>
            </a:r>
            <a:endParaRPr sz="1300">
              <a:solidFill>
                <a:srgbClr val="FFFFFF"/>
              </a:solidFill>
              <a:latin typeface="Raleway"/>
              <a:ea typeface="Raleway"/>
              <a:cs typeface="Raleway"/>
              <a:sym typeface="Raleway"/>
            </a:endParaRPr>
          </a:p>
        </p:txBody>
      </p:sp>
      <p:sp>
        <p:nvSpPr>
          <p:cNvPr id="188" name="Google Shape;188;p19"/>
          <p:cNvSpPr txBox="1"/>
          <p:nvPr/>
        </p:nvSpPr>
        <p:spPr>
          <a:xfrm>
            <a:off x="1293838" y="35083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csv</a:t>
            </a:r>
            <a:endParaRPr sz="1300">
              <a:solidFill>
                <a:srgbClr val="FFFFFF"/>
              </a:solidFill>
              <a:latin typeface="Raleway"/>
              <a:ea typeface="Raleway"/>
              <a:cs typeface="Raleway"/>
              <a:sym typeface="Raleway"/>
            </a:endParaRPr>
          </a:p>
        </p:txBody>
      </p:sp>
      <p:sp>
        <p:nvSpPr>
          <p:cNvPr id="189" name="Google Shape;189;p19"/>
          <p:cNvSpPr txBox="1"/>
          <p:nvPr/>
        </p:nvSpPr>
        <p:spPr>
          <a:xfrm>
            <a:off x="3448432" y="23032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FFFFFF"/>
                </a:solidFill>
                <a:latin typeface="Raleway"/>
                <a:ea typeface="Raleway"/>
                <a:cs typeface="Raleway"/>
                <a:sym typeface="Raleway"/>
              </a:rPr>
              <a:t>Nested</a:t>
            </a:r>
            <a:endParaRPr b="1" sz="1300">
              <a:solidFill>
                <a:srgbClr val="FFFFFF"/>
              </a:solidFill>
              <a:latin typeface="Raleway"/>
              <a:ea typeface="Raleway"/>
              <a:cs typeface="Raleway"/>
              <a:sym typeface="Raleway"/>
            </a:endParaRPr>
          </a:p>
        </p:txBody>
      </p:sp>
      <p:sp>
        <p:nvSpPr>
          <p:cNvPr id="190" name="Google Shape;190;p19"/>
          <p:cNvSpPr txBox="1"/>
          <p:nvPr/>
        </p:nvSpPr>
        <p:spPr>
          <a:xfrm>
            <a:off x="3448432" y="27049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Json</a:t>
            </a:r>
            <a:endParaRPr sz="1300">
              <a:solidFill>
                <a:srgbClr val="FFFFFF"/>
              </a:solidFill>
              <a:latin typeface="Raleway"/>
              <a:ea typeface="Raleway"/>
              <a:cs typeface="Raleway"/>
              <a:sym typeface="Raleway"/>
            </a:endParaRPr>
          </a:p>
        </p:txBody>
      </p:sp>
      <p:sp>
        <p:nvSpPr>
          <p:cNvPr id="191" name="Google Shape;191;p19"/>
          <p:cNvSpPr txBox="1"/>
          <p:nvPr/>
        </p:nvSpPr>
        <p:spPr>
          <a:xfrm>
            <a:off x="3448432"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Bson</a:t>
            </a:r>
            <a:endParaRPr sz="1300">
              <a:solidFill>
                <a:srgbClr val="FFFFFF"/>
              </a:solidFill>
              <a:latin typeface="Raleway"/>
              <a:ea typeface="Raleway"/>
              <a:cs typeface="Raleway"/>
              <a:sym typeface="Raleway"/>
            </a:endParaRPr>
          </a:p>
        </p:txBody>
      </p:sp>
      <p:sp>
        <p:nvSpPr>
          <p:cNvPr id="192" name="Google Shape;192;p19"/>
          <p:cNvSpPr txBox="1"/>
          <p:nvPr/>
        </p:nvSpPr>
        <p:spPr>
          <a:xfrm>
            <a:off x="3448432" y="35083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Avro</a:t>
            </a:r>
            <a:endParaRPr sz="1300">
              <a:solidFill>
                <a:srgbClr val="FFFFFF"/>
              </a:solidFill>
              <a:latin typeface="Raleway"/>
              <a:ea typeface="Raleway"/>
              <a:cs typeface="Raleway"/>
              <a:sym typeface="Raleway"/>
            </a:endParaRPr>
          </a:p>
        </p:txBody>
      </p:sp>
      <p:sp>
        <p:nvSpPr>
          <p:cNvPr id="193" name="Google Shape;193;p19"/>
          <p:cNvSpPr txBox="1"/>
          <p:nvPr/>
        </p:nvSpPr>
        <p:spPr>
          <a:xfrm>
            <a:off x="5611123" y="2303225"/>
            <a:ext cx="1525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FFFFFF"/>
                </a:solidFill>
                <a:latin typeface="Raleway"/>
                <a:ea typeface="Raleway"/>
                <a:cs typeface="Raleway"/>
                <a:sym typeface="Raleway"/>
              </a:rPr>
              <a:t>Compressions</a:t>
            </a:r>
            <a:endParaRPr b="1" sz="1300">
              <a:solidFill>
                <a:srgbClr val="FFFFFF"/>
              </a:solidFill>
              <a:latin typeface="Raleway"/>
              <a:ea typeface="Raleway"/>
              <a:cs typeface="Raleway"/>
              <a:sym typeface="Raleway"/>
            </a:endParaRPr>
          </a:p>
        </p:txBody>
      </p:sp>
      <p:sp>
        <p:nvSpPr>
          <p:cNvPr id="194" name="Google Shape;194;p19"/>
          <p:cNvSpPr txBox="1"/>
          <p:nvPr/>
        </p:nvSpPr>
        <p:spPr>
          <a:xfrm>
            <a:off x="5611135" y="27049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gzip</a:t>
            </a:r>
            <a:endParaRPr sz="1300">
              <a:solidFill>
                <a:srgbClr val="FFFFFF"/>
              </a:solidFill>
              <a:latin typeface="Raleway"/>
              <a:ea typeface="Raleway"/>
              <a:cs typeface="Raleway"/>
              <a:sym typeface="Raleway"/>
            </a:endParaRPr>
          </a:p>
        </p:txBody>
      </p:sp>
      <p:sp>
        <p:nvSpPr>
          <p:cNvPr id="195" name="Google Shape;195;p19"/>
          <p:cNvSpPr txBox="1"/>
          <p:nvPr/>
        </p:nvSpPr>
        <p:spPr>
          <a:xfrm>
            <a:off x="5611135" y="31066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snappy</a:t>
            </a:r>
            <a:endParaRPr sz="1300">
              <a:solidFill>
                <a:srgbClr val="FFFFFF"/>
              </a:solidFill>
              <a:latin typeface="Raleway"/>
              <a:ea typeface="Raleway"/>
              <a:cs typeface="Raleway"/>
              <a:sym typeface="Raleway"/>
            </a:endParaRPr>
          </a:p>
        </p:txBody>
      </p:sp>
      <p:sp>
        <p:nvSpPr>
          <p:cNvPr id="196" name="Google Shape;196;p19"/>
          <p:cNvSpPr txBox="1"/>
          <p:nvPr/>
        </p:nvSpPr>
        <p:spPr>
          <a:xfrm>
            <a:off x="412925" y="251350"/>
            <a:ext cx="51705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a:off x="287250" y="98750"/>
            <a:ext cx="8680200" cy="31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txBox="1"/>
          <p:nvPr/>
        </p:nvSpPr>
        <p:spPr>
          <a:xfrm>
            <a:off x="1293838" y="39100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XML</a:t>
            </a:r>
            <a:endParaRPr sz="1300">
              <a:solidFill>
                <a:srgbClr val="FFFFFF"/>
              </a:solidFill>
              <a:latin typeface="Raleway"/>
              <a:ea typeface="Raleway"/>
              <a:cs typeface="Raleway"/>
              <a:sym typeface="Raleway"/>
            </a:endParaRPr>
          </a:p>
        </p:txBody>
      </p:sp>
      <p:sp>
        <p:nvSpPr>
          <p:cNvPr id="199" name="Google Shape;199;p19"/>
          <p:cNvSpPr txBox="1"/>
          <p:nvPr/>
        </p:nvSpPr>
        <p:spPr>
          <a:xfrm>
            <a:off x="5673785" y="34321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lz4</a:t>
            </a:r>
            <a:endParaRPr sz="1300">
              <a:solidFill>
                <a:srgbClr val="FFFFFF"/>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03" name="Shape 203"/>
        <p:cNvGrpSpPr/>
        <p:nvPr/>
      </p:nvGrpSpPr>
      <p:grpSpPr>
        <a:xfrm>
          <a:off x="0" y="0"/>
          <a:ext cx="0" cy="0"/>
          <a:chOff x="0" y="0"/>
          <a:chExt cx="0" cy="0"/>
        </a:xfrm>
      </p:grpSpPr>
      <p:sp>
        <p:nvSpPr>
          <p:cNvPr id="204" name="Google Shape;204;p20"/>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Project objective</a:t>
            </a:r>
            <a:endParaRPr sz="1200"/>
          </a:p>
        </p:txBody>
      </p:sp>
      <p:pic>
        <p:nvPicPr>
          <p:cNvPr id="205" name="Google Shape;205;p20"/>
          <p:cNvPicPr preferRelativeResize="0"/>
          <p:nvPr/>
        </p:nvPicPr>
        <p:blipFill rotWithShape="1">
          <a:blip r:embed="rId3">
            <a:alphaModFix/>
          </a:blip>
          <a:srcRect b="19555" l="0" r="0" t="0"/>
          <a:stretch/>
        </p:blipFill>
        <p:spPr>
          <a:xfrm>
            <a:off x="152400" y="1370200"/>
            <a:ext cx="4833225" cy="2313875"/>
          </a:xfrm>
          <a:prstGeom prst="rect">
            <a:avLst/>
          </a:prstGeom>
          <a:noFill/>
          <a:ln>
            <a:noFill/>
          </a:ln>
        </p:spPr>
      </p:pic>
      <p:sp>
        <p:nvSpPr>
          <p:cNvPr id="206" name="Google Shape;206;p20"/>
          <p:cNvSpPr txBox="1"/>
          <p:nvPr/>
        </p:nvSpPr>
        <p:spPr>
          <a:xfrm>
            <a:off x="4004750" y="974075"/>
            <a:ext cx="63534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*Hive metadata support too</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Prerequisites to Seamless Data Work</a:t>
            </a:r>
            <a:endParaRPr/>
          </a:p>
        </p:txBody>
      </p:sp>
      <p:sp>
        <p:nvSpPr>
          <p:cNvPr id="212" name="Google Shape;212;p21"/>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13" name="Google Shape;213;p21"/>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Heavy joins and queries</a:t>
            </a:r>
            <a:endParaRPr sz="1100"/>
          </a:p>
        </p:txBody>
      </p:sp>
      <p:sp>
        <p:nvSpPr>
          <p:cNvPr id="214" name="Google Shape;214;p21"/>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15" name="Google Shape;215;p21"/>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Read or Write and storage size</a:t>
            </a:r>
            <a:endParaRPr sz="1100"/>
          </a:p>
          <a:p>
            <a:pPr indent="0" lvl="0" marL="0" rtl="0" algn="l">
              <a:spcBef>
                <a:spcPts val="1600"/>
              </a:spcBef>
              <a:spcAft>
                <a:spcPts val="1600"/>
              </a:spcAft>
              <a:buNone/>
            </a:pPr>
            <a:r>
              <a:rPr lang="en-GB" sz="1100"/>
              <a:t>Ram VS Disk</a:t>
            </a:r>
            <a:endParaRPr sz="1100"/>
          </a:p>
        </p:txBody>
      </p:sp>
      <p:sp>
        <p:nvSpPr>
          <p:cNvPr id="216" name="Google Shape;216;p21"/>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17" name="Google Shape;217;p21"/>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Multi Cloud Environment</a:t>
            </a:r>
            <a:endParaRPr sz="1100"/>
          </a:p>
        </p:txBody>
      </p:sp>
      <p:sp>
        <p:nvSpPr>
          <p:cNvPr id="218" name="Google Shape;218;p21"/>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19" name="Google Shape;219;p21"/>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Building a </a:t>
            </a:r>
            <a:r>
              <a:rPr lang="en-GB" sz="1100"/>
              <a:t>metadata catalogue</a:t>
            </a:r>
            <a:r>
              <a:rPr lang="en-GB" sz="1100"/>
              <a:t> / search engine</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Flatten or not to Flatten GCP</a:t>
            </a:r>
            <a:endParaRPr/>
          </a:p>
        </p:txBody>
      </p:sp>
      <p:sp>
        <p:nvSpPr>
          <p:cNvPr id="225" name="Google Shape;225;p22"/>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Clickstream data is an integral part of many businesses.  Certain tables have incremental pieces of data, which need to be decoupled and pulled out of json.  The reason is json takes up alot of space.</a:t>
            </a:r>
            <a:endParaRPr sz="1100"/>
          </a:p>
        </p:txBody>
      </p:sp>
      <p:pic>
        <p:nvPicPr>
          <p:cNvPr descr="shutterstock_429987889_edited.jpg" id="226" name="Google Shape;226;p22"/>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Good Ol’ Big Query</a:t>
            </a:r>
            <a:endParaRPr/>
          </a:p>
          <a:p>
            <a:pPr indent="0" lvl="0" marL="0" rtl="0" algn="l">
              <a:spcBef>
                <a:spcPts val="0"/>
              </a:spcBef>
              <a:spcAft>
                <a:spcPts val="0"/>
              </a:spcAft>
              <a:buNone/>
            </a:pPr>
            <a:r>
              <a:t/>
            </a:r>
            <a:endParaRPr b="0"/>
          </a:p>
        </p:txBody>
      </p:sp>
      <p:sp>
        <p:nvSpPr>
          <p:cNvPr id="232" name="Google Shape;232;p23"/>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Note:</a:t>
            </a:r>
            <a:endParaRPr sz="1100"/>
          </a:p>
          <a:p>
            <a:pPr indent="0" lvl="0" marL="0" rtl="0" algn="l">
              <a:spcBef>
                <a:spcPts val="1600"/>
              </a:spcBef>
              <a:spcAft>
                <a:spcPts val="1600"/>
              </a:spcAft>
              <a:buNone/>
            </a:pPr>
            <a:r>
              <a:rPr lang="en-GB" sz="1100"/>
              <a:t>You can also select * From hits.eventInfo.*</a:t>
            </a:r>
            <a:endParaRPr sz="1100"/>
          </a:p>
        </p:txBody>
      </p:sp>
      <p:pic>
        <p:nvPicPr>
          <p:cNvPr descr="QuickTip.jpg" id="233" name="Google Shape;233;p23"/>
          <p:cNvPicPr preferRelativeResize="0"/>
          <p:nvPr/>
        </p:nvPicPr>
        <p:blipFill rotWithShape="1">
          <a:blip r:embed="rId3">
            <a:alphaModFix/>
          </a:blip>
          <a:srcRect b="-130" l="26259" r="26537" t="0"/>
          <a:stretch/>
        </p:blipFill>
        <p:spPr>
          <a:xfrm>
            <a:off x="5146750" y="1184600"/>
            <a:ext cx="1973633" cy="3262601"/>
          </a:xfrm>
          <a:prstGeom prst="rect">
            <a:avLst/>
          </a:prstGeom>
          <a:noFill/>
          <a:ln>
            <a:noFill/>
          </a:ln>
        </p:spPr>
      </p:pic>
      <p:grpSp>
        <p:nvGrpSpPr>
          <p:cNvPr id="234" name="Google Shape;234;p23"/>
          <p:cNvGrpSpPr/>
          <p:nvPr/>
        </p:nvGrpSpPr>
        <p:grpSpPr>
          <a:xfrm>
            <a:off x="5146750" y="3327825"/>
            <a:ext cx="1973700" cy="1119300"/>
            <a:chOff x="5146750" y="3327825"/>
            <a:chExt cx="1973700" cy="1119300"/>
          </a:xfrm>
        </p:grpSpPr>
        <p:sp>
          <p:nvSpPr>
            <p:cNvPr id="235" name="Google Shape;235;p23"/>
            <p:cNvSpPr/>
            <p:nvPr/>
          </p:nvSpPr>
          <p:spPr>
            <a:xfrm>
              <a:off x="5146750" y="3327825"/>
              <a:ext cx="1973700" cy="11193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6" name="Google Shape;236;p23"/>
            <p:cNvSpPr txBox="1"/>
            <p:nvPr/>
          </p:nvSpPr>
          <p:spPr>
            <a:xfrm>
              <a:off x="5281475" y="3430588"/>
              <a:ext cx="14790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rPr>
                <a:t>QUICK TIP</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en-GB" sz="700">
                  <a:solidFill>
                    <a:srgbClr val="D9F0FF"/>
                  </a:solidFill>
                </a:rPr>
                <a:t>Try right clicking on a photo and using "Replace Image" to show your own photo.</a:t>
              </a:r>
              <a:endParaRPr sz="700">
                <a:solidFill>
                  <a:srgbClr val="D9F0FF"/>
                </a:solidFill>
              </a:endParaRPr>
            </a:p>
          </p:txBody>
        </p:sp>
      </p:grpSp>
      <p:pic>
        <p:nvPicPr>
          <p:cNvPr descr="shutterstock_368732306.jpg" id="237" name="Google Shape;237;p23"/>
          <p:cNvPicPr preferRelativeResize="0"/>
          <p:nvPr/>
        </p:nvPicPr>
        <p:blipFill rotWithShape="1">
          <a:blip r:embed="rId4">
            <a:alphaModFix/>
          </a:blip>
          <a:srcRect b="0" l="29621" r="29621" t="4942"/>
          <a:stretch/>
        </p:blipFill>
        <p:spPr>
          <a:xfrm>
            <a:off x="7170362" y="1184600"/>
            <a:ext cx="1973638" cy="3262597"/>
          </a:xfrm>
          <a:prstGeom prst="rect">
            <a:avLst/>
          </a:prstGeom>
          <a:noFill/>
          <a:ln>
            <a:noFill/>
          </a:ln>
        </p:spPr>
      </p:pic>
      <p:pic>
        <p:nvPicPr>
          <p:cNvPr id="238" name="Google Shape;238;p23"/>
          <p:cNvPicPr preferRelativeResize="0"/>
          <p:nvPr/>
        </p:nvPicPr>
        <p:blipFill>
          <a:blip r:embed="rId5">
            <a:alphaModFix/>
          </a:blip>
          <a:stretch>
            <a:fillRect/>
          </a:stretch>
        </p:blipFill>
        <p:spPr>
          <a:xfrm>
            <a:off x="3812352" y="718450"/>
            <a:ext cx="5331651" cy="4194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4"/>
          <p:cNvSpPr txBox="1"/>
          <p:nvPr>
            <p:ph type="title"/>
          </p:nvPr>
        </p:nvSpPr>
        <p:spPr>
          <a:xfrm>
            <a:off x="730000" y="1318650"/>
            <a:ext cx="6425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Sample Business Comparison</a:t>
            </a:r>
            <a:endParaRPr/>
          </a:p>
        </p:txBody>
      </p:sp>
      <p:sp>
        <p:nvSpPr>
          <p:cNvPr id="244" name="Google Shape;244;p24"/>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100"/>
          </a:p>
        </p:txBody>
      </p:sp>
      <p:pic>
        <p:nvPicPr>
          <p:cNvPr id="245" name="Google Shape;245;p24"/>
          <p:cNvPicPr preferRelativeResize="0"/>
          <p:nvPr/>
        </p:nvPicPr>
        <p:blipFill>
          <a:blip r:embed="rId3">
            <a:alphaModFix/>
          </a:blip>
          <a:stretch>
            <a:fillRect/>
          </a:stretch>
        </p:blipFill>
        <p:spPr>
          <a:xfrm>
            <a:off x="1546225" y="2731200"/>
            <a:ext cx="5678202" cy="951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25"/>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100"/>
              <a:t>This example was based on the complete flights table.  Below are comparisons for csv, orc, and parquet.</a:t>
            </a:r>
            <a:endParaRPr sz="1100"/>
          </a:p>
        </p:txBody>
      </p:sp>
      <p:sp>
        <p:nvSpPr>
          <p:cNvPr id="251" name="Google Shape;251;p25"/>
          <p:cNvSpPr txBox="1"/>
          <p:nvPr/>
        </p:nvSpPr>
        <p:spPr>
          <a:xfrm>
            <a:off x="754179" y="2175671"/>
            <a:ext cx="7458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t/>
            </a:r>
            <a:endParaRPr sz="800">
              <a:solidFill>
                <a:schemeClr val="dk1"/>
              </a:solidFill>
              <a:latin typeface="Lato"/>
              <a:ea typeface="Lato"/>
              <a:cs typeface="Lato"/>
              <a:sym typeface="Lato"/>
            </a:endParaRPr>
          </a:p>
        </p:txBody>
      </p:sp>
      <p:sp>
        <p:nvSpPr>
          <p:cNvPr id="252" name="Google Shape;252;p25"/>
          <p:cNvSpPr txBox="1"/>
          <p:nvPr/>
        </p:nvSpPr>
        <p:spPr>
          <a:xfrm>
            <a:off x="6731775" y="2274875"/>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chemeClr val="dk1"/>
                </a:solidFill>
                <a:latin typeface="Lato"/>
                <a:ea typeface="Lato"/>
                <a:cs typeface="Lato"/>
                <a:sym typeface="Lato"/>
              </a:rPr>
              <a:t>5%</a:t>
            </a:r>
            <a:endParaRPr b="1" sz="2000">
              <a:solidFill>
                <a:schemeClr val="dk1"/>
              </a:solidFill>
              <a:latin typeface="Lato"/>
              <a:ea typeface="Lato"/>
              <a:cs typeface="Lato"/>
              <a:sym typeface="Lato"/>
            </a:endParaRPr>
          </a:p>
        </p:txBody>
      </p:sp>
      <p:sp>
        <p:nvSpPr>
          <p:cNvPr id="253" name="Google Shape;253;p25"/>
          <p:cNvSpPr txBox="1"/>
          <p:nvPr/>
        </p:nvSpPr>
        <p:spPr>
          <a:xfrm>
            <a:off x="6731775" y="275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Incididunt ut labore et dolore sed do eiusmod tempor incididunt ut labore et dolore magna aliqua.</a:t>
            </a:r>
            <a:endParaRPr sz="800">
              <a:solidFill>
                <a:schemeClr val="accent1"/>
              </a:solidFill>
              <a:latin typeface="Lato"/>
              <a:ea typeface="Lato"/>
              <a:cs typeface="Lato"/>
              <a:sym typeface="Lato"/>
            </a:endParaRPr>
          </a:p>
        </p:txBody>
      </p:sp>
      <p:sp>
        <p:nvSpPr>
          <p:cNvPr id="254" name="Google Shape;254;p25"/>
          <p:cNvSpPr txBox="1"/>
          <p:nvPr/>
        </p:nvSpPr>
        <p:spPr>
          <a:xfrm>
            <a:off x="754179" y="3485646"/>
            <a:ext cx="7458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3"/>
                </a:solidFill>
                <a:latin typeface="Lato"/>
                <a:ea typeface="Lato"/>
                <a:cs typeface="Lato"/>
                <a:sym typeface="Lato"/>
              </a:rPr>
              <a:t>Trend 02 </a:t>
            </a:r>
            <a:endParaRPr sz="800">
              <a:solidFill>
                <a:schemeClr val="accent3"/>
              </a:solidFill>
              <a:latin typeface="Lato"/>
              <a:ea typeface="Lato"/>
              <a:cs typeface="Lato"/>
              <a:sym typeface="Lato"/>
            </a:endParaRPr>
          </a:p>
        </p:txBody>
      </p:sp>
      <p:sp>
        <p:nvSpPr>
          <p:cNvPr id="255" name="Google Shape;255;p25"/>
          <p:cNvSpPr txBox="1"/>
          <p:nvPr/>
        </p:nvSpPr>
        <p:spPr>
          <a:xfrm>
            <a:off x="6731775" y="406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Tempor incididunt labore et dolre sed do eiusmod tempor incididunt ut labore et dolore magna aliqua.</a:t>
            </a:r>
            <a:endParaRPr sz="800">
              <a:solidFill>
                <a:schemeClr val="accent1"/>
              </a:solidFill>
              <a:latin typeface="Lato"/>
              <a:ea typeface="Lato"/>
              <a:cs typeface="Lato"/>
              <a:sym typeface="Lato"/>
            </a:endParaRPr>
          </a:p>
        </p:txBody>
      </p:sp>
      <p:pic>
        <p:nvPicPr>
          <p:cNvPr id="256" name="Google Shape;256;p25"/>
          <p:cNvPicPr preferRelativeResize="0"/>
          <p:nvPr/>
        </p:nvPicPr>
        <p:blipFill>
          <a:blip r:embed="rId3">
            <a:alphaModFix/>
          </a:blip>
          <a:stretch>
            <a:fillRect/>
          </a:stretch>
        </p:blipFill>
        <p:spPr>
          <a:xfrm>
            <a:off x="299625" y="2354150"/>
            <a:ext cx="8446275" cy="2479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26"/>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Going Columnar</a:t>
            </a:r>
            <a:endParaRPr/>
          </a:p>
        </p:txBody>
      </p:sp>
      <p:sp>
        <p:nvSpPr>
          <p:cNvPr id="262" name="Google Shape;262;p26"/>
          <p:cNvSpPr txBox="1"/>
          <p:nvPr>
            <p:ph idx="1" type="body"/>
          </p:nvPr>
        </p:nvSpPr>
        <p:spPr>
          <a:xfrm>
            <a:off x="721225" y="1965150"/>
            <a:ext cx="36366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100"/>
          </a:p>
        </p:txBody>
      </p:sp>
      <p:sp>
        <p:nvSpPr>
          <p:cNvPr id="263" name="Google Shape;263;p26"/>
          <p:cNvSpPr txBox="1"/>
          <p:nvPr/>
        </p:nvSpPr>
        <p:spPr>
          <a:xfrm>
            <a:off x="734530" y="30831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000">
                <a:latin typeface="Lato"/>
                <a:ea typeface="Lato"/>
                <a:cs typeface="Lato"/>
                <a:sym typeface="Lato"/>
              </a:rPr>
              <a:t>Only Columns in Use are loaded</a:t>
            </a:r>
            <a:endParaRPr/>
          </a:p>
        </p:txBody>
      </p:sp>
      <p:sp>
        <p:nvSpPr>
          <p:cNvPr id="264" name="Google Shape;264;p26"/>
          <p:cNvSpPr txBox="1"/>
          <p:nvPr/>
        </p:nvSpPr>
        <p:spPr>
          <a:xfrm>
            <a:off x="734530" y="33444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Great for on-the-fly calculations</a:t>
            </a:r>
            <a:endParaRPr/>
          </a:p>
        </p:txBody>
      </p:sp>
      <p:sp>
        <p:nvSpPr>
          <p:cNvPr id="265" name="Google Shape;265;p26"/>
          <p:cNvSpPr txBox="1"/>
          <p:nvPr/>
        </p:nvSpPr>
        <p:spPr>
          <a:xfrm>
            <a:off x="734530" y="36057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Lean Joins</a:t>
            </a:r>
            <a:endParaRPr/>
          </a:p>
        </p:txBody>
      </p:sp>
      <p:sp>
        <p:nvSpPr>
          <p:cNvPr id="266" name="Google Shape;266;p26"/>
          <p:cNvSpPr txBox="1"/>
          <p:nvPr/>
        </p:nvSpPr>
        <p:spPr>
          <a:xfrm>
            <a:off x="734530" y="38670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04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Greap compression</a:t>
            </a:r>
            <a:endParaRPr sz="1000">
              <a:solidFill>
                <a:srgbClr val="000000"/>
              </a:solidFill>
              <a:latin typeface="Lato"/>
              <a:ea typeface="Lato"/>
              <a:cs typeface="Lato"/>
              <a:sym typeface="Lato"/>
            </a:endParaRPr>
          </a:p>
        </p:txBody>
      </p:sp>
      <p:sp>
        <p:nvSpPr>
          <p:cNvPr id="267" name="Google Shape;267;p26"/>
          <p:cNvSpPr txBox="1"/>
          <p:nvPr/>
        </p:nvSpPr>
        <p:spPr>
          <a:xfrm>
            <a:off x="734530" y="41283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latin typeface="Lato"/>
                <a:ea typeface="Lato"/>
                <a:cs typeface="Lato"/>
                <a:sym typeface="Lato"/>
              </a:rPr>
              <a:t>Doesn’t store repeated values</a:t>
            </a:r>
            <a:endParaRPr/>
          </a:p>
        </p:txBody>
      </p:sp>
      <p:pic>
        <p:nvPicPr>
          <p:cNvPr id="268" name="Google Shape;268;p26"/>
          <p:cNvPicPr preferRelativeResize="0"/>
          <p:nvPr/>
        </p:nvPicPr>
        <p:blipFill>
          <a:blip r:embed="rId3">
            <a:alphaModFix/>
          </a:blip>
          <a:stretch>
            <a:fillRect/>
          </a:stretch>
        </p:blipFill>
        <p:spPr>
          <a:xfrm>
            <a:off x="5500600" y="2571750"/>
            <a:ext cx="2500750" cy="2500750"/>
          </a:xfrm>
          <a:prstGeom prst="rect">
            <a:avLst/>
          </a:prstGeom>
          <a:noFill/>
          <a:ln>
            <a:noFill/>
          </a:ln>
        </p:spPr>
      </p:pic>
      <p:pic>
        <p:nvPicPr>
          <p:cNvPr id="269" name="Google Shape;269;p26"/>
          <p:cNvPicPr preferRelativeResize="0"/>
          <p:nvPr/>
        </p:nvPicPr>
        <p:blipFill>
          <a:blip r:embed="rId4">
            <a:alphaModFix/>
          </a:blip>
          <a:stretch>
            <a:fillRect/>
          </a:stretch>
        </p:blipFill>
        <p:spPr>
          <a:xfrm>
            <a:off x="5765050" y="971750"/>
            <a:ext cx="1971850" cy="1971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